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5" r:id="rId4"/>
  </p:sldMasterIdLst>
  <p:notesMasterIdLst>
    <p:notesMasterId r:id="rId24"/>
  </p:notesMasterIdLst>
  <p:sldIdLst>
    <p:sldId id="256" r:id="rId5"/>
    <p:sldId id="272" r:id="rId6"/>
    <p:sldId id="288" r:id="rId7"/>
    <p:sldId id="273" r:id="rId8"/>
    <p:sldId id="274" r:id="rId9"/>
    <p:sldId id="287" r:id="rId10"/>
    <p:sldId id="275" r:id="rId11"/>
    <p:sldId id="276" r:id="rId12"/>
    <p:sldId id="279" r:id="rId13"/>
    <p:sldId id="280" r:id="rId14"/>
    <p:sldId id="281" r:id="rId15"/>
    <p:sldId id="282" r:id="rId16"/>
    <p:sldId id="283" r:id="rId17"/>
    <p:sldId id="284" r:id="rId18"/>
    <p:sldId id="289" r:id="rId19"/>
    <p:sldId id="285" r:id="rId20"/>
    <p:sldId id="286" r:id="rId21"/>
    <p:sldId id="277" r:id="rId22"/>
    <p:sldId id="260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A53B75-5704-33A7-C661-D4DE1D567813}" v="33" dt="2023-12-07T23:06:24.399"/>
    <p1510:client id="{2EA616A4-F467-49BE-B96F-811C510BFA23}" vWet="4" dt="2023-12-07T02:40:20.873"/>
    <p1510:client id="{496B80A1-88F7-1FB7-721D-38F301E14497}" v="514" dt="2023-12-07T22:13:11.534"/>
    <p1510:client id="{AF71B530-F44D-7896-46DE-50A108251877}" v="117" dt="2023-12-07T22:22:14.094"/>
    <p1510:client id="{BD994963-B53E-30AD-8028-50A4F40DF446}" v="216" dt="2023-12-07T20:24:01.261"/>
    <p1510:client id="{C850D47F-2638-4A45-AB89-5ABD13F98592}" v="188" dt="2023-12-07T22:00:54.26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24" autoAdjust="0"/>
  </p:normalViewPr>
  <p:slideViewPr>
    <p:cSldViewPr snapToGrid="0">
      <p:cViewPr varScale="1">
        <p:scale>
          <a:sx n="87" d="100"/>
          <a:sy n="87" d="100"/>
        </p:scale>
        <p:origin x="6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E2A407-E89C-4614-B247-887FC997314C}" type="datetimeFigureOut">
              <a:rPr lang="en-CA" smtClean="0"/>
              <a:t>2023-12-07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C9BA90-A9CE-4AC2-99F7-A79BAEA1A87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34379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793E1E24-4B1C-4F31-9F30-5424EA1034B2}" type="datetimeFigureOut">
              <a:rPr lang="en-CA" smtClean="0"/>
              <a:t>2023-12-07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9A091D02-AE3B-4BA6-AFA6-223337C1561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62120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E1E24-4B1C-4F31-9F30-5424EA1034B2}" type="datetimeFigureOut">
              <a:rPr lang="en-CA" smtClean="0"/>
              <a:t>2023-12-07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91D02-AE3B-4BA6-AFA6-223337C1561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852004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793E1E24-4B1C-4F31-9F30-5424EA1034B2}" type="datetimeFigureOut">
              <a:rPr lang="en-CA" smtClean="0"/>
              <a:t>2023-12-07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9A091D02-AE3B-4BA6-AFA6-223337C1561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229382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793E1E24-4B1C-4F31-9F30-5424EA1034B2}" type="datetimeFigureOut">
              <a:rPr lang="en-CA" smtClean="0"/>
              <a:t>2023-12-07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9A091D02-AE3B-4BA6-AFA6-223337C15617}" type="slidenum">
              <a:rPr lang="en-CA" smtClean="0"/>
              <a:t>‹#›</a:t>
            </a:fld>
            <a:endParaRPr lang="en-CA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203130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793E1E24-4B1C-4F31-9F30-5424EA1034B2}" type="datetimeFigureOut">
              <a:rPr lang="en-CA" smtClean="0"/>
              <a:t>2023-12-07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9A091D02-AE3B-4BA6-AFA6-223337C1561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434711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E1E24-4B1C-4F31-9F30-5424EA1034B2}" type="datetimeFigureOut">
              <a:rPr lang="en-CA" smtClean="0"/>
              <a:t>2023-12-07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91D02-AE3B-4BA6-AFA6-223337C1561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818805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E1E24-4B1C-4F31-9F30-5424EA1034B2}" type="datetimeFigureOut">
              <a:rPr lang="en-CA" smtClean="0"/>
              <a:t>2023-12-07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91D02-AE3B-4BA6-AFA6-223337C1561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706321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E1E24-4B1C-4F31-9F30-5424EA1034B2}" type="datetimeFigureOut">
              <a:rPr lang="en-CA" smtClean="0"/>
              <a:t>2023-12-07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91D02-AE3B-4BA6-AFA6-223337C1561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088466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793E1E24-4B1C-4F31-9F30-5424EA1034B2}" type="datetimeFigureOut">
              <a:rPr lang="en-CA" smtClean="0"/>
              <a:t>2023-12-07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9A091D02-AE3B-4BA6-AFA6-223337C1561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33126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E1E24-4B1C-4F31-9F30-5424EA1034B2}" type="datetimeFigureOut">
              <a:rPr lang="en-CA" smtClean="0"/>
              <a:t>2023-12-07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91D02-AE3B-4BA6-AFA6-223337C1561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908191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793E1E24-4B1C-4F31-9F30-5424EA1034B2}" type="datetimeFigureOut">
              <a:rPr lang="en-CA" smtClean="0"/>
              <a:t>2023-12-07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9A091D02-AE3B-4BA6-AFA6-223337C1561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209768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E1E24-4B1C-4F31-9F30-5424EA1034B2}" type="datetimeFigureOut">
              <a:rPr lang="en-CA" smtClean="0"/>
              <a:t>2023-12-07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91D02-AE3B-4BA6-AFA6-223337C1561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667565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E1E24-4B1C-4F31-9F30-5424EA1034B2}" type="datetimeFigureOut">
              <a:rPr lang="en-CA" smtClean="0"/>
              <a:t>2023-12-07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91D02-AE3B-4BA6-AFA6-223337C1561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770529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E1E24-4B1C-4F31-9F30-5424EA1034B2}" type="datetimeFigureOut">
              <a:rPr lang="en-CA" smtClean="0"/>
              <a:t>2023-12-07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91D02-AE3B-4BA6-AFA6-223337C1561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382996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E1E24-4B1C-4F31-9F30-5424EA1034B2}" type="datetimeFigureOut">
              <a:rPr lang="en-CA" smtClean="0"/>
              <a:t>2023-12-07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91D02-AE3B-4BA6-AFA6-223337C1561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638378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E1E24-4B1C-4F31-9F30-5424EA1034B2}" type="datetimeFigureOut">
              <a:rPr lang="en-CA" smtClean="0"/>
              <a:t>2023-12-07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91D02-AE3B-4BA6-AFA6-223337C1561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679212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E1E24-4B1C-4F31-9F30-5424EA1034B2}" type="datetimeFigureOut">
              <a:rPr lang="en-CA" smtClean="0"/>
              <a:t>2023-12-07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91D02-AE3B-4BA6-AFA6-223337C1561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150696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3E1E24-4B1C-4F31-9F30-5424EA1034B2}" type="datetimeFigureOut">
              <a:rPr lang="en-CA" smtClean="0"/>
              <a:t>2023-12-07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091D02-AE3B-4BA6-AFA6-223337C1561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663288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  <p:sldLayoutId id="2147483707" r:id="rId12"/>
    <p:sldLayoutId id="2147483708" r:id="rId13"/>
    <p:sldLayoutId id="2147483709" r:id="rId14"/>
    <p:sldLayoutId id="2147483710" r:id="rId15"/>
    <p:sldLayoutId id="2147483711" r:id="rId16"/>
    <p:sldLayoutId id="2147483712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www.kaggle.com/datasets/gregorut/videogamesales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CF02B2-E535-1A64-1EBE-5EF01C6C8F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b="0" i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Video Games Sales data analysis </a:t>
            </a:r>
            <a:r>
              <a:rPr lang="en-CA"/>
              <a:t>Presentation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F298762-0553-9C9A-6F78-269A81B4150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CN"/>
              <a:t>By</a:t>
            </a:r>
            <a:r>
              <a:rPr lang="en-CA" altLang="zh-CN"/>
              <a:t> </a:t>
            </a:r>
            <a:r>
              <a:rPr lang="en-CA"/>
              <a:t>Baoshan Li, Christian </a:t>
            </a:r>
            <a:r>
              <a:rPr lang="en-CA" err="1"/>
              <a:t>Blankenback</a:t>
            </a:r>
            <a:r>
              <a:rPr lang="en-CA"/>
              <a:t>, </a:t>
            </a:r>
          </a:p>
          <a:p>
            <a:r>
              <a:rPr lang="en-CA"/>
              <a:t>     </a:t>
            </a:r>
            <a:r>
              <a:rPr lang="en-CA" err="1"/>
              <a:t>Abdoul</a:t>
            </a:r>
            <a:r>
              <a:rPr lang="en-CA"/>
              <a:t> Kadir Ali, Stefan </a:t>
            </a:r>
            <a:r>
              <a:rPr lang="en-CA" err="1"/>
              <a:t>Vlajich</a:t>
            </a:r>
            <a:r>
              <a:rPr lang="en-CA"/>
              <a:t>, </a:t>
            </a:r>
            <a:r>
              <a:rPr lang="en-CA" err="1"/>
              <a:t>Dhary</a:t>
            </a:r>
            <a:r>
              <a:rPr lang="en-CA"/>
              <a:t> Salih</a:t>
            </a:r>
          </a:p>
        </p:txBody>
      </p:sp>
    </p:spTree>
    <p:extLst>
      <p:ext uri="{BB962C8B-B14F-4D97-AF65-F5344CB8AC3E}">
        <p14:creationId xmlns:p14="http://schemas.microsoft.com/office/powerpoint/2010/main" val="27728300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BDFADFB3-3D44-49A8-AE3B-A87C61607F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B912AE0-CAD9-4F8F-A2A2-BDF07D4EDD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3DC8E8B-E5F8-2F18-C30F-F2505749CE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6808" y="673240"/>
            <a:ext cx="4510994" cy="3446373"/>
          </a:xfrm>
          <a:noFill/>
          <a:ln w="19050">
            <a:noFill/>
            <a:prstDash val="dash"/>
          </a:ln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The Global Sales of Genres</a:t>
            </a:r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A6621E27-B4D3-4EEA-8F4D-BB759FD247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85641" y="-1"/>
            <a:ext cx="5706359" cy="6434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9DCD9119-A5D2-4D09-BCB2-70ABD368DB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674623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graph with green bars&#10;&#10;Description automatically generated">
            <a:extLst>
              <a:ext uri="{FF2B5EF4-FFF2-40B4-BE49-F238E27FC236}">
                <a16:creationId xmlns:a16="http://schemas.microsoft.com/office/drawing/2014/main" id="{0AD70316-A933-BF98-4E1F-CDAFE0332A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468" y="1051864"/>
            <a:ext cx="5475672" cy="4750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4413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DFADFB3-3D44-49A8-AE3B-A87C61607F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B912AE0-CAD9-4F8F-A2A2-BDF07D4EDD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BD7C2DEF-63C5-495B-BBE5-720E5D12B4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E21E403-0B61-4473-BE57-AB0F163796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1D8E77A-DE0C-CE12-004B-6B6C4BFFFD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696" y="643464"/>
            <a:ext cx="3761964" cy="3273061"/>
          </a:xfrm>
          <a:noFill/>
          <a:ln w="19050">
            <a:noFill/>
            <a:prstDash val="dash"/>
          </a:ln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The Global Sales over the years</a:t>
            </a:r>
          </a:p>
        </p:txBody>
      </p:sp>
      <p:pic>
        <p:nvPicPr>
          <p:cNvPr id="4" name="Picture 3" descr="A graph with red dots&#10;&#10;Description automatically generated">
            <a:extLst>
              <a:ext uri="{FF2B5EF4-FFF2-40B4-BE49-F238E27FC236}">
                <a16:creationId xmlns:a16="http://schemas.microsoft.com/office/drawing/2014/main" id="{8965BB00-2ACF-2FD0-D3F5-4F27DBE982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6653" y="1220531"/>
            <a:ext cx="6177937" cy="4556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6447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BDFADFB3-3D44-49A8-AE3B-A87C61607F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B912AE0-CAD9-4F8F-A2A2-BDF07D4EDD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674220BB-5395-4F54-8045-343633A1BC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46782" y="-1"/>
            <a:ext cx="4245218" cy="68580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81AA16-198F-28CE-7FF2-424C722A2A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6820" y="655656"/>
            <a:ext cx="3640950" cy="3463957"/>
          </a:xfrm>
          <a:noFill/>
          <a:ln w="19050">
            <a:noFill/>
            <a:prstDash val="dash"/>
          </a:ln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4800">
                <a:solidFill>
                  <a:schemeClr val="bg1"/>
                </a:solidFill>
              </a:rPr>
              <a:t>Top 5 Selling Publishers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9D892AF3-0287-4CB0-AD2F-775B64C6FD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D477AA7E-6F59-438B-AE81-F002D62589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94678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2" name="Rounded Rectangle 11">
            <a:extLst>
              <a:ext uri="{FF2B5EF4-FFF2-40B4-BE49-F238E27FC236}">
                <a16:creationId xmlns:a16="http://schemas.microsoft.com/office/drawing/2014/main" id="{C84439A1-773C-4E21-A179-0417A1864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338" y="643464"/>
            <a:ext cx="6638814" cy="5571072"/>
          </a:xfrm>
          <a:prstGeom prst="roundRect">
            <a:avLst>
              <a:gd name="adj" fmla="val 2403"/>
            </a:avLst>
          </a:prstGeom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3B5CDD-AF9E-3730-6980-63BFA743F3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3000" y="1800456"/>
            <a:ext cx="5339490" cy="3257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760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DFADFB3-3D44-49A8-AE3B-A87C61607F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B912AE0-CAD9-4F8F-A2A2-BDF07D4EDD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BD7C2DEF-63C5-495B-BBE5-720E5D12B4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E21E403-0B61-4473-BE57-AB0F163796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7B31EDA-B61C-C01C-72EE-153C53E20C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696" y="643464"/>
            <a:ext cx="3761964" cy="3273061"/>
          </a:xfrm>
          <a:noFill/>
          <a:ln w="19050">
            <a:noFill/>
            <a:prstDash val="dash"/>
          </a:ln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Sales Over Time By Area</a:t>
            </a:r>
          </a:p>
        </p:txBody>
      </p:sp>
      <p:pic>
        <p:nvPicPr>
          <p:cNvPr id="4" name="Picture 3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B966830B-E247-3CC4-59F8-F076215B96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0034" y="1070429"/>
            <a:ext cx="7616077" cy="4545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5684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30033-A869-0E9C-026A-0D06F46B9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ea typeface="+mj-lt"/>
                <a:cs typeface="+mj-lt"/>
              </a:rPr>
              <a:t>Predictive Statistics(REGRESSION)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F03E03-DD62-A218-25CE-C0A929B9B0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7706" y="2630500"/>
            <a:ext cx="4641010" cy="368561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C07B5A4-3E0B-5205-C78D-0788C8540B0C}"/>
              </a:ext>
            </a:extLst>
          </p:cNvPr>
          <p:cNvSpPr txBox="1"/>
          <p:nvPr/>
        </p:nvSpPr>
        <p:spPr>
          <a:xfrm>
            <a:off x="2443297" y="2127848"/>
            <a:ext cx="365184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Cleaning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7D7294B3-40B8-A226-10CA-DD2CEADE75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474442" y="2310797"/>
            <a:ext cx="4811454" cy="4024125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2261BDA-3FCD-D44A-72CD-6E25C170BC0E}"/>
              </a:ext>
            </a:extLst>
          </p:cNvPr>
          <p:cNvSpPr txBox="1"/>
          <p:nvPr/>
        </p:nvSpPr>
        <p:spPr>
          <a:xfrm>
            <a:off x="206643" y="2079356"/>
            <a:ext cx="1937287" cy="258532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br>
              <a:rPr lang="en-US"/>
            </a:br>
            <a:endParaRPr lang="en-US"/>
          </a:p>
          <a:p>
            <a:r>
              <a:rPr lang="en-US" sz="1200" b="1">
                <a:ea typeface="+mn-lt"/>
                <a:cs typeface="+mn-lt"/>
              </a:rPr>
              <a:t>Target Variable (y): "</a:t>
            </a:r>
            <a:r>
              <a:rPr lang="en-US" sz="1200" b="1" err="1">
                <a:ea typeface="+mn-lt"/>
                <a:cs typeface="+mn-lt"/>
              </a:rPr>
              <a:t>SumOfSales</a:t>
            </a:r>
            <a:r>
              <a:rPr lang="en-US" sz="1200" b="1">
                <a:ea typeface="+mn-lt"/>
                <a:cs typeface="+mn-lt"/>
              </a:rPr>
              <a:t>"</a:t>
            </a:r>
            <a:endParaRPr lang="en-US"/>
          </a:p>
          <a:p>
            <a:r>
              <a:rPr lang="en-US" sz="1200" b="1">
                <a:ea typeface="+mn-lt"/>
                <a:cs typeface="+mn-lt"/>
              </a:rPr>
              <a:t>Features</a:t>
            </a: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 sz="1200">
                <a:ea typeface="+mn-lt"/>
                <a:cs typeface="+mn-lt"/>
              </a:rPr>
              <a:t>Area</a:t>
            </a: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 sz="1200">
                <a:ea typeface="+mn-lt"/>
                <a:cs typeface="+mn-lt"/>
              </a:rPr>
              <a:t>Genre</a:t>
            </a: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 sz="1200">
                <a:ea typeface="+mn-lt"/>
                <a:cs typeface="+mn-lt"/>
              </a:rPr>
              <a:t>Platform</a:t>
            </a: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 sz="1200">
                <a:ea typeface="+mn-lt"/>
                <a:cs typeface="+mn-lt"/>
              </a:rPr>
              <a:t>Publisher</a:t>
            </a: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 sz="1200" err="1">
                <a:ea typeface="+mn-lt"/>
                <a:cs typeface="+mn-lt"/>
              </a:rPr>
              <a:t>SumofRank</a:t>
            </a:r>
            <a:endParaRPr lang="en-US" err="1"/>
          </a:p>
          <a:p>
            <a:pPr marL="285750" indent="-285750">
              <a:buFont typeface="Arial"/>
              <a:buChar char="•"/>
            </a:pPr>
            <a:r>
              <a:rPr lang="en-US" sz="1200">
                <a:ea typeface="+mn-lt"/>
                <a:cs typeface="+mn-lt"/>
              </a:rPr>
              <a:t>Year</a:t>
            </a:r>
            <a:endParaRPr lang="en-US"/>
          </a:p>
          <a:p>
            <a:pPr algn="l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077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818A4-5D11-A702-FBDD-2ECB9DC191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3908" y="764373"/>
            <a:ext cx="8962292" cy="1293028"/>
          </a:xfrm>
        </p:spPr>
        <p:txBody>
          <a:bodyPr/>
          <a:lstStyle/>
          <a:p>
            <a:r>
              <a:rPr lang="en-US">
                <a:ea typeface="+mj-lt"/>
                <a:cs typeface="+mj-lt"/>
              </a:rPr>
              <a:t>PREDICTIVE STATISTICS(REGRESSION)</a:t>
            </a:r>
            <a:endParaRPr lang="en-US"/>
          </a:p>
        </p:txBody>
      </p:sp>
      <p:sp>
        <p:nvSpPr>
          <p:cNvPr id="4" name="TextBox 1">
            <a:extLst>
              <a:ext uri="{FF2B5EF4-FFF2-40B4-BE49-F238E27FC236}">
                <a16:creationId xmlns:a16="http://schemas.microsoft.com/office/drawing/2014/main" id="{854CE245-2A3E-9C27-486C-C7173C41C59A}"/>
              </a:ext>
            </a:extLst>
          </p:cNvPr>
          <p:cNvSpPr txBox="1"/>
          <p:nvPr/>
        </p:nvSpPr>
        <p:spPr>
          <a:xfrm>
            <a:off x="251178" y="1697945"/>
            <a:ext cx="4584915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err="1">
                <a:ea typeface="+mn-lt"/>
                <a:cs typeface="+mn-lt"/>
              </a:rPr>
              <a:t>LinearRegression</a:t>
            </a:r>
            <a:r>
              <a:rPr lang="en-US">
                <a:ea typeface="+mn-lt"/>
                <a:cs typeface="+mn-lt"/>
              </a:rPr>
              <a:t> graph:</a:t>
            </a:r>
            <a:endParaRPr lang="en-US"/>
          </a:p>
        </p:txBody>
      </p:sp>
      <p:pic>
        <p:nvPicPr>
          <p:cNvPr id="5" name="Picture 4" descr="A graph with blue lines&#10;&#10;Description automatically generated">
            <a:extLst>
              <a:ext uri="{FF2B5EF4-FFF2-40B4-BE49-F238E27FC236}">
                <a16:creationId xmlns:a16="http://schemas.microsoft.com/office/drawing/2014/main" id="{A007E76D-9EF0-0F3A-5615-E76965F369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214" y="2257019"/>
            <a:ext cx="5580703" cy="3943086"/>
          </a:xfrm>
          <a:prstGeom prst="rect">
            <a:avLst/>
          </a:prstGeom>
        </p:spPr>
      </p:pic>
      <p:pic>
        <p:nvPicPr>
          <p:cNvPr id="6" name="Content Placeholder 8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3403FAAE-2BEE-3148-9012-5907F51C2917}"/>
              </a:ext>
            </a:extLst>
          </p:cNvPr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0722" y="2985825"/>
            <a:ext cx="5827667" cy="2624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5709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F218BE-40D9-CF13-7415-D54ADF621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2105" y="-64210"/>
            <a:ext cx="10164192" cy="1293028"/>
          </a:xfrm>
        </p:spPr>
        <p:txBody>
          <a:bodyPr/>
          <a:lstStyle/>
          <a:p>
            <a:r>
              <a:rPr lang="en-US">
                <a:ea typeface="+mj-lt"/>
                <a:cs typeface="+mj-lt"/>
              </a:rPr>
              <a:t>PREDICTIVE STATISTICS(CLASSIFICATION)</a:t>
            </a:r>
            <a:endParaRPr lang="en-US"/>
          </a:p>
        </p:txBody>
      </p:sp>
      <p:pic>
        <p:nvPicPr>
          <p:cNvPr id="4" name="Content Placeholder 3" descr="A diagram of a tree&#10;&#10;Description automatically generated">
            <a:extLst>
              <a:ext uri="{FF2B5EF4-FFF2-40B4-BE49-F238E27FC236}">
                <a16:creationId xmlns:a16="http://schemas.microsoft.com/office/drawing/2014/main" id="{27460C2A-B390-D407-BE45-A60FFCADAE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47459" y="1776857"/>
            <a:ext cx="3916083" cy="2368340"/>
          </a:xfrm>
        </p:spPr>
      </p:pic>
      <p:pic>
        <p:nvPicPr>
          <p:cNvPr id="5" name="Picture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55F3DB3A-9399-52EE-485F-69B9084307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1836" y="1580926"/>
            <a:ext cx="3764132" cy="2445872"/>
          </a:xfrm>
          <a:prstGeom prst="rect">
            <a:avLst/>
          </a:prstGeom>
        </p:spPr>
      </p:pic>
      <p:pic>
        <p:nvPicPr>
          <p:cNvPr id="7" name="Picture 6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12E64F27-02BF-BF8A-3A8C-F864AF7B0E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3525" y="4498100"/>
            <a:ext cx="5569258" cy="235981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B641B99-04DF-6922-F1E4-1909CA89DBD2}"/>
              </a:ext>
            </a:extLst>
          </p:cNvPr>
          <p:cNvSpPr txBox="1"/>
          <p:nvPr/>
        </p:nvSpPr>
        <p:spPr>
          <a:xfrm>
            <a:off x="3092388" y="1405630"/>
            <a:ext cx="440924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Random rainforest</a:t>
            </a:r>
          </a:p>
        </p:txBody>
      </p:sp>
      <p:pic>
        <p:nvPicPr>
          <p:cNvPr id="9" name="Picture 8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1E58A372-45E9-F075-E678-393726DB24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63410" y="4828921"/>
            <a:ext cx="3172287" cy="203109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17770DA-40E2-EEA7-0391-1705A17E3226}"/>
              </a:ext>
            </a:extLst>
          </p:cNvPr>
          <p:cNvSpPr txBox="1"/>
          <p:nvPr/>
        </p:nvSpPr>
        <p:spPr>
          <a:xfrm>
            <a:off x="7723572" y="1213281"/>
            <a:ext cx="337351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Testing: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600EC0-1E4C-E362-C727-29054F4B1C0C}"/>
              </a:ext>
            </a:extLst>
          </p:cNvPr>
          <p:cNvSpPr txBox="1"/>
          <p:nvPr/>
        </p:nvSpPr>
        <p:spPr>
          <a:xfrm>
            <a:off x="8507767" y="4128116"/>
            <a:ext cx="253013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+mn-lt"/>
                <a:cs typeface="+mn-lt"/>
              </a:rPr>
              <a:t>Logistic Regression: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F2C917-8827-548D-85E9-5F515867A7E8}"/>
              </a:ext>
            </a:extLst>
          </p:cNvPr>
          <p:cNvSpPr txBox="1"/>
          <p:nvPr/>
        </p:nvSpPr>
        <p:spPr>
          <a:xfrm>
            <a:off x="89528" y="2791700"/>
            <a:ext cx="4296641" cy="34163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+mn-lt"/>
                <a:cs typeface="+mn-lt"/>
              </a:rPr>
              <a:t>Target Variable (y): "Genre"</a:t>
            </a:r>
            <a:endParaRPr lang="en-US"/>
          </a:p>
          <a:p>
            <a:endParaRPr lang="en-US"/>
          </a:p>
          <a:p>
            <a:r>
              <a:rPr lang="en-US">
                <a:ea typeface="+mn-lt"/>
                <a:cs typeface="+mn-lt"/>
              </a:rPr>
              <a:t>Features</a:t>
            </a:r>
            <a:endParaRPr lang="en-US"/>
          </a:p>
          <a:p>
            <a:endParaRPr lang="en-US"/>
          </a:p>
          <a:p>
            <a:r>
              <a:rPr lang="en-US">
                <a:ea typeface="+mn-lt"/>
                <a:cs typeface="+mn-lt"/>
              </a:rPr>
              <a:t>Area</a:t>
            </a:r>
            <a:endParaRPr lang="en-US"/>
          </a:p>
          <a:p>
            <a:r>
              <a:rPr lang="en-US">
                <a:ea typeface="+mn-lt"/>
                <a:cs typeface="+mn-lt"/>
              </a:rPr>
              <a:t>Name - removed since rainforest does not work with it</a:t>
            </a:r>
            <a:endParaRPr lang="en-US"/>
          </a:p>
          <a:p>
            <a:r>
              <a:rPr lang="en-US">
                <a:ea typeface="+mn-lt"/>
                <a:cs typeface="+mn-lt"/>
              </a:rPr>
              <a:t>Platform</a:t>
            </a:r>
            <a:endParaRPr lang="en-US"/>
          </a:p>
          <a:p>
            <a:r>
              <a:rPr lang="en-US">
                <a:ea typeface="+mn-lt"/>
                <a:cs typeface="+mn-lt"/>
              </a:rPr>
              <a:t>Publisher</a:t>
            </a:r>
            <a:endParaRPr lang="en-US"/>
          </a:p>
          <a:p>
            <a:r>
              <a:rPr lang="en-US" err="1">
                <a:ea typeface="+mn-lt"/>
                <a:cs typeface="+mn-lt"/>
              </a:rPr>
              <a:t>SumofRank</a:t>
            </a:r>
            <a:endParaRPr lang="en-US" err="1"/>
          </a:p>
          <a:p>
            <a:r>
              <a:rPr lang="en-US" err="1">
                <a:ea typeface="+mn-lt"/>
                <a:cs typeface="+mn-lt"/>
              </a:rPr>
              <a:t>SumOfSales</a:t>
            </a:r>
            <a:endParaRPr lang="en-US" err="1"/>
          </a:p>
          <a:p>
            <a:r>
              <a:rPr lang="en-US">
                <a:ea typeface="+mn-lt"/>
                <a:cs typeface="+mn-lt"/>
              </a:rPr>
              <a:t>Year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1963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214078-1F5D-7F3E-1A60-FEC4C4FAD6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5387" y="764373"/>
            <a:ext cx="9320813" cy="1293028"/>
          </a:xfrm>
        </p:spPr>
        <p:txBody>
          <a:bodyPr>
            <a:normAutofit/>
          </a:bodyPr>
          <a:lstStyle/>
          <a:p>
            <a:r>
              <a:rPr lang="en-US">
                <a:ea typeface="+mj-lt"/>
                <a:cs typeface="+mj-lt"/>
              </a:rPr>
              <a:t>PREDICTIVE STATISTICS(CLUSTERING)</a:t>
            </a:r>
            <a:endParaRPr lang="en-US"/>
          </a:p>
        </p:txBody>
      </p:sp>
      <p:pic>
        <p:nvPicPr>
          <p:cNvPr id="4" name="Content Placeholder 3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70238DB0-5ED7-E4A3-14B8-9C78454A5F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5923" y="2449981"/>
            <a:ext cx="5068481" cy="4024125"/>
          </a:xfr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8F47CDC2-21B9-CF9B-A908-1C0EBFB0D8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0225" y="2345496"/>
            <a:ext cx="6627180" cy="2448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0375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3FD55D-6E7A-62C0-6CC6-359AD5F99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0959" y="564625"/>
            <a:ext cx="8610600" cy="1293028"/>
          </a:xfrm>
        </p:spPr>
        <p:txBody>
          <a:bodyPr/>
          <a:lstStyle/>
          <a:p>
            <a:pPr algn="ctr"/>
            <a:r>
              <a:rPr lang="en-CA"/>
              <a:t>Conclusion and </a:t>
            </a:r>
            <a:r>
              <a:rPr lang="en-CA">
                <a:ea typeface="+mj-lt"/>
                <a:cs typeface="+mj-lt"/>
              </a:rPr>
              <a:t>recommendations</a:t>
            </a:r>
            <a:endParaRPr lang="en-CA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78B71D09-4983-3C9D-69E8-D8BCF14746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263" y="2772"/>
            <a:ext cx="2138312" cy="674111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A745DF8-5E9C-F291-F26D-85332BA8EA47}"/>
              </a:ext>
            </a:extLst>
          </p:cNvPr>
          <p:cNvSpPr txBox="1"/>
          <p:nvPr/>
        </p:nvSpPr>
        <p:spPr>
          <a:xfrm>
            <a:off x="2497324" y="2459303"/>
            <a:ext cx="2870446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From this seems like action games are game we should invest in. 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CE9F6C-A930-04E5-E60A-6218BE549B0B}"/>
              </a:ext>
            </a:extLst>
          </p:cNvPr>
          <p:cNvSpPr txBox="1"/>
          <p:nvPr/>
        </p:nvSpPr>
        <p:spPr>
          <a:xfrm>
            <a:off x="2514854" y="4337938"/>
            <a:ext cx="1982679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We can also see that </a:t>
            </a:r>
            <a:r>
              <a:rPr lang="en-US" dirty="0">
                <a:ea typeface="+mn-lt"/>
                <a:cs typeface="+mn-lt"/>
              </a:rPr>
              <a:t>North America is where we should focus our advertising.</a:t>
            </a:r>
            <a:endParaRPr lang="en-US" dirty="0"/>
          </a:p>
        </p:txBody>
      </p:sp>
      <p:pic>
        <p:nvPicPr>
          <p:cNvPr id="11" name="Picture 10" descr="A screenshot of a phone&#10;&#10;Description automatically generated">
            <a:extLst>
              <a:ext uri="{FF2B5EF4-FFF2-40B4-BE49-F238E27FC236}">
                <a16:creationId xmlns:a16="http://schemas.microsoft.com/office/drawing/2014/main" id="{56A66767-802A-4019-6F10-F478E44BC3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1680" y="1906928"/>
            <a:ext cx="2305050" cy="29146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7C1F648-CBE8-09EE-5345-0C6978BBC562}"/>
              </a:ext>
            </a:extLst>
          </p:cNvPr>
          <p:cNvSpPr txBox="1"/>
          <p:nvPr/>
        </p:nvSpPr>
        <p:spPr>
          <a:xfrm>
            <a:off x="5434706" y="5093046"/>
            <a:ext cx="2614210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It seems like EU sales are not very high so we should spend more time advertising to NA and EU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3D503A-16EA-D07E-185B-1135265F3F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8912" y="1906927"/>
            <a:ext cx="3748115" cy="188208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44C9D98-02C2-B280-62D7-583D29D9DF64}"/>
              </a:ext>
            </a:extLst>
          </p:cNvPr>
          <p:cNvSpPr txBox="1"/>
          <p:nvPr/>
        </p:nvSpPr>
        <p:spPr>
          <a:xfrm>
            <a:off x="8122826" y="4082914"/>
            <a:ext cx="3862932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CA" dirty="0"/>
              <a:t>PS4 platform has better prospects, and we </a:t>
            </a:r>
            <a:r>
              <a:rPr lang="en-US" altLang="zh-CN" dirty="0"/>
              <a:t>should</a:t>
            </a:r>
            <a:r>
              <a:rPr lang="en-CA" dirty="0"/>
              <a:t> develop more games on the PS4 platform in the future.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43526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FBDED38-E809-47DF-A501-94A1EC4CF7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pic>
        <p:nvPicPr>
          <p:cNvPr id="2" name="Picture 1" descr="Interview Questions You Should Ask - DEV Community">
            <a:extLst>
              <a:ext uri="{FF2B5EF4-FFF2-40B4-BE49-F238E27FC236}">
                <a16:creationId xmlns:a16="http://schemas.microsoft.com/office/drawing/2014/main" id="{743DF1DB-4A0F-F601-0370-1EE34A134E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8146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939534-A64D-C105-CFDC-FDCA0F789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CA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8C8834-1AA5-C934-45F1-006FEE818A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/>
              <a:t>We assume that we're going to help our (video game) company set a year direction plan at the end of 2015. And we get the data from </a:t>
            </a:r>
          </a:p>
          <a:p>
            <a:r>
              <a:rPr lang="en-CA" b="0" i="0">
                <a:effectLst/>
                <a:latin typeface="Roboto" panose="02000000000000000000" pitchFamily="2" charset="0"/>
                <a:hlinkClick r:id="rId2"/>
              </a:rPr>
              <a:t>https://www.kaggle.com/datasets/gregorut/videogamesales</a:t>
            </a:r>
            <a:endParaRPr lang="en-CA" b="0" i="0">
              <a:effectLst/>
              <a:latin typeface="Roboto" panose="02000000000000000000" pitchFamily="2" charset="0"/>
            </a:endParaRPr>
          </a:p>
          <a:p>
            <a:endParaRPr lang="en-CA">
              <a:latin typeface="Roboto" panose="02000000000000000000" pitchFamily="2" charset="0"/>
            </a:endParaRPr>
          </a:p>
          <a:p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8FE155-53DA-9E23-9732-891CCDF433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1037" y="3429000"/>
            <a:ext cx="8970818" cy="3170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8451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CBDA1B-F533-3730-AE6F-0F3D9AB0A4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743" y="895002"/>
            <a:ext cx="8610600" cy="1293028"/>
          </a:xfrm>
        </p:spPr>
        <p:txBody>
          <a:bodyPr/>
          <a:lstStyle/>
          <a:p>
            <a:pPr algn="l"/>
            <a:r>
              <a:rPr lang="en-US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17277E-1B1C-194C-0A7E-F767E61471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194560"/>
            <a:ext cx="10820400" cy="4221680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sz="2400" b="1">
                <a:latin typeface="Century Gothic"/>
                <a:cs typeface="Times New Roman"/>
              </a:rPr>
              <a:t>Dataset Origin:</a:t>
            </a:r>
            <a:r>
              <a:rPr lang="en-US" sz="2400">
                <a:latin typeface="Century Gothic"/>
                <a:cs typeface="Times New Roman"/>
              </a:rPr>
              <a:t> </a:t>
            </a:r>
            <a:r>
              <a:rPr lang="en-US" sz="2400">
                <a:ea typeface="+mn-lt"/>
                <a:cs typeface="+mn-lt"/>
              </a:rPr>
              <a:t>The notebook explores a dataset obtained from Kaggle that provides detailed information on video game sales. </a:t>
            </a:r>
          </a:p>
          <a:p>
            <a:r>
              <a:rPr lang="en-US" sz="2400" b="1">
                <a:latin typeface="Century Gothic"/>
                <a:cs typeface="Times New Roman"/>
              </a:rPr>
              <a:t>Scale and Scope:</a:t>
            </a:r>
            <a:r>
              <a:rPr lang="en-US" sz="2400">
                <a:latin typeface="Century Gothic"/>
                <a:cs typeface="Times New Roman"/>
              </a:rPr>
              <a:t> </a:t>
            </a:r>
            <a:r>
              <a:rPr lang="en-US" sz="2400">
                <a:ea typeface="+mn-lt"/>
                <a:cs typeface="+mn-lt"/>
              </a:rPr>
              <a:t>This dataset offers a wide range of variables with its large collection of 35,428 entries, each of which represents a particular video game. </a:t>
            </a:r>
          </a:p>
          <a:p>
            <a:r>
              <a:rPr lang="en-US" sz="2400" b="1">
                <a:latin typeface="Century Gothic"/>
                <a:cs typeface="Times New Roman"/>
              </a:rPr>
              <a:t>Key Variables:</a:t>
            </a:r>
            <a:r>
              <a:rPr lang="en-US" sz="2400" b="1">
                <a:ea typeface="+mn-lt"/>
                <a:cs typeface="Times New Roman"/>
              </a:rPr>
              <a:t> </a:t>
            </a:r>
            <a:r>
              <a:rPr lang="en-US" sz="2400">
                <a:ea typeface="+mn-lt"/>
                <a:cs typeface="+mn-lt"/>
              </a:rPr>
              <a:t>Explore various factors like publisher, rank, sales, release year, genre, platform, and regional sales to get a comprehensive understanding of the gaming industry.</a:t>
            </a:r>
            <a:endParaRPr lang="en-US" sz="2400">
              <a:latin typeface="Century Gothic"/>
            </a:endParaRPr>
          </a:p>
          <a:p>
            <a:r>
              <a:rPr lang="en-US" sz="2400" b="1">
                <a:latin typeface="Century Gothic"/>
                <a:cs typeface="Times New Roman"/>
              </a:rPr>
              <a:t>Objective:</a:t>
            </a:r>
            <a:r>
              <a:rPr lang="en-US" sz="2400">
                <a:latin typeface="Century Gothic"/>
                <a:cs typeface="Times New Roman"/>
              </a:rPr>
              <a:t> </a:t>
            </a:r>
            <a:r>
              <a:rPr lang="en-US" sz="2400">
                <a:ea typeface="+mn-lt"/>
                <a:cs typeface="+mn-lt"/>
              </a:rPr>
              <a:t>The notebook seeks to extract actionable insights by identifying trends, patterns, and statistical aspects within the gaming industry through advanced analyses, machine learning models, and visually appealing presentations.</a:t>
            </a:r>
          </a:p>
          <a:p>
            <a:pPr mar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1897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1DF59B-2BEB-A059-AD00-82F40A721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CA"/>
              <a:t>Data description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A29117-7C3B-2A38-D250-4D61FF8224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/>
              <a:t>Rank - Ranking of overall sales</a:t>
            </a:r>
          </a:p>
          <a:p>
            <a:r>
              <a:rPr lang="en-CA"/>
              <a:t>Name - The games name</a:t>
            </a:r>
          </a:p>
          <a:p>
            <a:r>
              <a:rPr lang="en-CA"/>
              <a:t>Platform - Platform of the games release (i.e. PC,PS4, etc.)</a:t>
            </a:r>
          </a:p>
          <a:p>
            <a:r>
              <a:rPr lang="en-CA"/>
              <a:t>Year - Year of the game's release</a:t>
            </a:r>
          </a:p>
          <a:p>
            <a:r>
              <a:rPr lang="en-CA"/>
              <a:t>Genre - Genre of the game</a:t>
            </a:r>
          </a:p>
          <a:p>
            <a:r>
              <a:rPr lang="en-CA"/>
              <a:t>Publisher - Publisher of the game</a:t>
            </a:r>
          </a:p>
          <a:p>
            <a:r>
              <a:rPr lang="en-CA" err="1"/>
              <a:t>NA_Sales</a:t>
            </a:r>
            <a:r>
              <a:rPr lang="en-CA"/>
              <a:t> - Sales in North America (in millions)</a:t>
            </a:r>
          </a:p>
          <a:p>
            <a:r>
              <a:rPr lang="en-CA" err="1"/>
              <a:t>EU_Sales</a:t>
            </a:r>
            <a:r>
              <a:rPr lang="en-CA"/>
              <a:t> - Sales in Europe (in millions)</a:t>
            </a:r>
          </a:p>
          <a:p>
            <a:r>
              <a:rPr lang="en-CA" err="1"/>
              <a:t>JP_Sales</a:t>
            </a:r>
            <a:r>
              <a:rPr lang="en-CA"/>
              <a:t> - Sales in Japan (in millions)</a:t>
            </a:r>
          </a:p>
          <a:p>
            <a:r>
              <a:rPr lang="en-CA" err="1"/>
              <a:t>Other_Sales</a:t>
            </a:r>
            <a:r>
              <a:rPr lang="en-CA"/>
              <a:t> - Sales in the rest of the world (in millions)</a:t>
            </a:r>
          </a:p>
          <a:p>
            <a:r>
              <a:rPr lang="en-CA" err="1"/>
              <a:t>Global_Sales</a:t>
            </a:r>
            <a:r>
              <a:rPr lang="en-CA"/>
              <a:t> - Total worldwide sales</a:t>
            </a:r>
          </a:p>
        </p:txBody>
      </p:sp>
    </p:spTree>
    <p:extLst>
      <p:ext uri="{BB962C8B-B14F-4D97-AF65-F5344CB8AC3E}">
        <p14:creationId xmlns:p14="http://schemas.microsoft.com/office/powerpoint/2010/main" val="24834720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1DF59B-2BEB-A059-AD00-82F40A721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CA"/>
              <a:t>Data Preparing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A29117-7C3B-2A38-D250-4D61FF8224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/>
              <a:t>Data cleaning</a:t>
            </a:r>
          </a:p>
          <a:p>
            <a:r>
              <a:rPr lang="en-US" altLang="zh-CN"/>
              <a:t>Build </a:t>
            </a:r>
            <a:r>
              <a:rPr lang="en-CA"/>
              <a:t>Reference Table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DB16E6-83D1-90CC-F796-EF8334ABC1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234" y="3264758"/>
            <a:ext cx="4772688" cy="31990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9C7CFD9-D267-A22B-F0B5-2B937B9B3F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1169" y="4352216"/>
            <a:ext cx="5626937" cy="21115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E105CBB-E396-BA9E-3DB7-17616A83FF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8345" y="2138408"/>
            <a:ext cx="3928092" cy="1968726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DC45C03D-2F48-2D39-F371-F32AD97E91FD}"/>
              </a:ext>
            </a:extLst>
          </p:cNvPr>
          <p:cNvSpPr/>
          <p:nvPr/>
        </p:nvSpPr>
        <p:spPr>
          <a:xfrm>
            <a:off x="5415175" y="5058951"/>
            <a:ext cx="733711" cy="55572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605766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2921E2-7472-E273-8C7E-9B52386E7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After cleaning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803945-A620-E7C8-D890-435FD9843E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After doing some simple cleaning:</a:t>
            </a:r>
            <a:endParaRPr lang="en-US"/>
          </a:p>
          <a:p>
            <a:endParaRPr lang="en-US"/>
          </a:p>
          <a:p>
            <a:r>
              <a:rPr lang="en-US">
                <a:ea typeface="+mn-lt"/>
                <a:cs typeface="+mn-lt"/>
              </a:rPr>
              <a:t>Area</a:t>
            </a:r>
          </a:p>
          <a:p>
            <a:r>
              <a:rPr lang="en-US">
                <a:ea typeface="+mn-lt"/>
                <a:cs typeface="+mn-lt"/>
              </a:rPr>
              <a:t>Genre</a:t>
            </a:r>
          </a:p>
          <a:p>
            <a:r>
              <a:rPr lang="en-US">
                <a:ea typeface="+mn-lt"/>
                <a:cs typeface="+mn-lt"/>
              </a:rPr>
              <a:t>Name</a:t>
            </a:r>
          </a:p>
          <a:p>
            <a:r>
              <a:rPr lang="en-US">
                <a:ea typeface="+mn-lt"/>
                <a:cs typeface="+mn-lt"/>
              </a:rPr>
              <a:t>Platform</a:t>
            </a:r>
          </a:p>
          <a:p>
            <a:r>
              <a:rPr lang="en-US">
                <a:ea typeface="+mn-lt"/>
                <a:cs typeface="+mn-lt"/>
              </a:rPr>
              <a:t>Publisher</a:t>
            </a:r>
          </a:p>
          <a:p>
            <a:r>
              <a:rPr lang="en-US" err="1">
                <a:ea typeface="+mn-lt"/>
                <a:cs typeface="+mn-lt"/>
              </a:rPr>
              <a:t>SumofRank</a:t>
            </a:r>
            <a:r>
              <a:rPr lang="en-US">
                <a:ea typeface="+mn-lt"/>
                <a:cs typeface="+mn-lt"/>
              </a:rPr>
              <a:t>: add all the ranks (Ranking of overall sales) (Lower = better)</a:t>
            </a:r>
            <a:endParaRPr lang="en-US">
              <a:solidFill>
                <a:srgbClr val="FFFFFF"/>
              </a:solidFill>
              <a:latin typeface="Century Gothic"/>
              <a:ea typeface="+mn-lt"/>
              <a:cs typeface="+mn-lt"/>
            </a:endParaRPr>
          </a:p>
          <a:p>
            <a:r>
              <a:rPr lang="en-US" err="1">
                <a:ea typeface="+mn-lt"/>
                <a:cs typeface="+mn-lt"/>
              </a:rPr>
              <a:t>SumOfSales</a:t>
            </a:r>
            <a:r>
              <a:rPr lang="en-US">
                <a:ea typeface="+mn-lt"/>
                <a:cs typeface="+mn-lt"/>
              </a:rPr>
              <a:t>: all the sales added together</a:t>
            </a:r>
          </a:p>
          <a:p>
            <a:r>
              <a:rPr lang="en-US">
                <a:ea typeface="+mn-lt"/>
                <a:cs typeface="+mn-lt"/>
              </a:rPr>
              <a:t>Year</a:t>
            </a:r>
          </a:p>
        </p:txBody>
      </p:sp>
    </p:spTree>
    <p:extLst>
      <p:ext uri="{BB962C8B-B14F-4D97-AF65-F5344CB8AC3E}">
        <p14:creationId xmlns:p14="http://schemas.microsoft.com/office/powerpoint/2010/main" val="2007368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C918CA-F06B-C81B-3B4B-2D30AE4E5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CA"/>
              <a:t>Power BI Dashboard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FCA5DC-2A1D-3218-F45E-37C1B117C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7034" y="2057401"/>
            <a:ext cx="7689211" cy="4386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3493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C8329-9F3D-63FA-351D-BF31F4E8C8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CA"/>
              <a:t>Power BI Dashboard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F26D33-17A7-A7BF-1B24-03F9FA5BE9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917" y="2253936"/>
            <a:ext cx="11651672" cy="3964749"/>
          </a:xfrm>
        </p:spPr>
        <p:txBody>
          <a:bodyPr/>
          <a:lstStyle/>
          <a:p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1E6585-EC3D-8451-6E77-437A067922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085" y="2622215"/>
            <a:ext cx="5681691" cy="31688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21E2071-2F66-EF5E-1920-F4EE294296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1235" y="2618853"/>
            <a:ext cx="5681691" cy="317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4673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FD580F5-E7BF-4C1D-BEFD-4A4601EBA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0F06750-78FE-4472-8DA5-14CF3336F8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77D6507-8E8D-40E1-A7B9-63012EF949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44 Types of Graphs &amp; Charts [&amp; How to Choose the Best One]">
            <a:extLst>
              <a:ext uri="{FF2B5EF4-FFF2-40B4-BE49-F238E27FC236}">
                <a16:creationId xmlns:a16="http://schemas.microsoft.com/office/drawing/2014/main" id="{21888DFC-8FF8-D6BA-4606-23299CAA69E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40000"/>
          </a:blip>
          <a:srcRect l="23339" t="9091" r="34640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3FF3D86-2916-4F9F-9752-304810CF59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B048875-14D1-4CC7-8AC3-7ABC73AAAF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DEE06DE-023B-303A-B9F9-7FB1F75147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3014139"/>
            <a:ext cx="9448800" cy="182509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6000"/>
              <a:t>Types Of graphs And &amp; their Observations</a:t>
            </a:r>
          </a:p>
        </p:txBody>
      </p:sp>
    </p:spTree>
    <p:extLst>
      <p:ext uri="{BB962C8B-B14F-4D97-AF65-F5344CB8AC3E}">
        <p14:creationId xmlns:p14="http://schemas.microsoft.com/office/powerpoint/2010/main" val="2154519527"/>
      </p:ext>
    </p:extLst>
  </p:cSld>
  <p:clrMapOvr>
    <a:masterClrMapping/>
  </p:clrMapOvr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08AE4481579D148883D6B19AB4DC1AD" ma:contentTypeVersion="3" ma:contentTypeDescription="Create a new document." ma:contentTypeScope="" ma:versionID="4660bc6fd3d5b564cc02a256bd34c7cd">
  <xsd:schema xmlns:xsd="http://www.w3.org/2001/XMLSchema" xmlns:xs="http://www.w3.org/2001/XMLSchema" xmlns:p="http://schemas.microsoft.com/office/2006/metadata/properties" xmlns:ns3="f086d111-1ab0-4714-b106-a8e7bce9752f" targetNamespace="http://schemas.microsoft.com/office/2006/metadata/properties" ma:root="true" ma:fieldsID="39469491024ec2a8b0273aa717b1c35e" ns3:_="">
    <xsd:import namespace="f086d111-1ab0-4714-b106-a8e7bce9752f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086d111-1ab0-4714-b106-a8e7bce9752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D58A388-0512-4FBD-9C46-6C70BD32372D}">
  <ds:schemaRefs>
    <ds:schemaRef ds:uri="f086d111-1ab0-4714-b106-a8e7bce9752f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01572BBF-BD91-4BDF-998E-B761B711E517}">
  <ds:schemaRefs>
    <ds:schemaRef ds:uri="f086d111-1ab0-4714-b106-a8e7bce9752f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3ED40650-2163-4125-B139-9EFDE4B1133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TM04033937[[fn=Vapor Trail]]</Template>
  <TotalTime>3</TotalTime>
  <Words>512</Words>
  <Application>Microsoft Office PowerPoint</Application>
  <PresentationFormat>Widescreen</PresentationFormat>
  <Paragraphs>78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Calibri</vt:lpstr>
      <vt:lpstr>Century Gothic</vt:lpstr>
      <vt:lpstr>Roboto</vt:lpstr>
      <vt:lpstr>Segoe UI</vt:lpstr>
      <vt:lpstr>Vapor Trail</vt:lpstr>
      <vt:lpstr>Video Games Sales data analysis Presentation </vt:lpstr>
      <vt:lpstr>Overview</vt:lpstr>
      <vt:lpstr>Introduction</vt:lpstr>
      <vt:lpstr>Data description</vt:lpstr>
      <vt:lpstr>Data Preparing</vt:lpstr>
      <vt:lpstr>After cleaning</vt:lpstr>
      <vt:lpstr>Power BI Dashboard</vt:lpstr>
      <vt:lpstr>Power BI Dashboard</vt:lpstr>
      <vt:lpstr>Types Of graphs And &amp; their Observations</vt:lpstr>
      <vt:lpstr>The Global Sales of Genres</vt:lpstr>
      <vt:lpstr>The Global Sales over the years</vt:lpstr>
      <vt:lpstr>Top 5 Selling Publishers</vt:lpstr>
      <vt:lpstr>Sales Over Time By Area</vt:lpstr>
      <vt:lpstr>Predictive Statistics(REGRESSION)</vt:lpstr>
      <vt:lpstr>PREDICTIVE STATISTICS(REGRESSION)</vt:lpstr>
      <vt:lpstr>PREDICTIVE STATISTICS(CLASSIFICATION)</vt:lpstr>
      <vt:lpstr>PREDICTIVE STATISTICS(CLUSTERING)</vt:lpstr>
      <vt:lpstr>Conclusion and recommendations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 Home Security Business Presentation </dc:title>
  <dc:creator>Baoshan Li</dc:creator>
  <cp:lastModifiedBy>Baoshan Li</cp:lastModifiedBy>
  <cp:revision>6</cp:revision>
  <dcterms:created xsi:type="dcterms:W3CDTF">2023-12-01T20:25:42Z</dcterms:created>
  <dcterms:modified xsi:type="dcterms:W3CDTF">2023-12-08T03:46:39Z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0x010100508AE4481579D148883D6B19AB4DC1AD</vt:lpwstr>
  </property>
</Properties>
</file>